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0" r:id="rId3"/>
    <p:sldId id="260" r:id="rId4"/>
    <p:sldId id="267" r:id="rId5"/>
    <p:sldId id="258" r:id="rId6"/>
    <p:sldId id="272" r:id="rId7"/>
    <p:sldId id="286" r:id="rId8"/>
    <p:sldId id="287" r:id="rId9"/>
    <p:sldId id="288" r:id="rId10"/>
    <p:sldId id="271" r:id="rId11"/>
    <p:sldId id="261" r:id="rId12"/>
    <p:sldId id="280" r:id="rId13"/>
    <p:sldId id="275" r:id="rId14"/>
    <p:sldId id="276" r:id="rId15"/>
    <p:sldId id="277" r:id="rId16"/>
    <p:sldId id="278" r:id="rId17"/>
    <p:sldId id="279" r:id="rId18"/>
    <p:sldId id="256" r:id="rId19"/>
    <p:sldId id="281" r:id="rId20"/>
    <p:sldId id="264" r:id="rId21"/>
    <p:sldId id="282" r:id="rId22"/>
    <p:sldId id="283" r:id="rId23"/>
    <p:sldId id="274" r:id="rId24"/>
    <p:sldId id="262" r:id="rId25"/>
    <p:sldId id="263" r:id="rId26"/>
    <p:sldId id="269" r:id="rId27"/>
    <p:sldId id="27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/>
            </a:pPr>
            <a:r>
              <a:rPr lang="en-US" sz="1600"/>
              <a:t>How many want to give </a:t>
            </a:r>
            <a:r>
              <a:rPr lang="en-US" sz="1600" baseline="0"/>
              <a:t>opinion via Facebook                          </a:t>
            </a:r>
            <a:endParaRPr lang="en-US" sz="1600"/>
          </a:p>
        </c:rich>
      </c:tx>
      <c:layout>
        <c:manualLayout>
          <c:xMode val="edge"/>
          <c:yMode val="edge"/>
          <c:x val="9.8995795985756585E-2"/>
          <c:y val="2.463825790994889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'use_gr (Autosaved)'!$C$1:$I$1</c:f>
              <c:strCache>
                <c:ptCount val="7"/>
                <c:pt idx="0">
                  <c:v>Disabilities</c:v>
                </c:pt>
                <c:pt idx="1">
                  <c:v>Latino</c:v>
                </c:pt>
                <c:pt idx="2">
                  <c:v>Vietnamese</c:v>
                </c:pt>
                <c:pt idx="3">
                  <c:v>Ethiopian</c:v>
                </c:pt>
                <c:pt idx="4">
                  <c:v>Somali</c:v>
                </c:pt>
                <c:pt idx="5">
                  <c:v>Af-American</c:v>
                </c:pt>
                <c:pt idx="6">
                  <c:v>Chinese</c:v>
                </c:pt>
              </c:strCache>
            </c:strRef>
          </c:cat>
          <c:val>
            <c:numRef>
              <c:f>'use_gr (Autosaved)'!$C$2:$I$2</c:f>
              <c:numCache>
                <c:formatCode>General</c:formatCode>
                <c:ptCount val="7"/>
                <c:pt idx="0">
                  <c:v>43</c:v>
                </c:pt>
                <c:pt idx="1">
                  <c:v>33</c:v>
                </c:pt>
                <c:pt idx="2">
                  <c:v>29</c:v>
                </c:pt>
                <c:pt idx="3">
                  <c:v>25</c:v>
                </c:pt>
                <c:pt idx="4">
                  <c:v>23</c:v>
                </c:pt>
                <c:pt idx="5">
                  <c:v>21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233152"/>
        <c:axId val="38724736"/>
        <c:axId val="0"/>
      </c:bar3DChart>
      <c:catAx>
        <c:axId val="35233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724736"/>
        <c:crosses val="autoZero"/>
        <c:auto val="1"/>
        <c:lblAlgn val="ctr"/>
        <c:lblOffset val="100"/>
        <c:noMultiLvlLbl val="0"/>
      </c:catAx>
      <c:valAx>
        <c:axId val="3872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33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0.15984</cdr:x>
      <cdr:y>0.69764</cdr:y>
    </cdr:from>
    <cdr:to>
      <cdr:x>0.35656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2950" y="29670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0.10536</cdr:x>
      <cdr:y>0.93777</cdr:y>
    </cdr:from>
    <cdr:to>
      <cdr:x>0.8854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2926" y="3157538"/>
          <a:ext cx="40195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0.02632</cdr:x>
      <cdr:y>0.12214</cdr:y>
    </cdr:from>
    <cdr:to>
      <cdr:x>0.55605</cdr:x>
      <cdr:y>0.27539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2400" y="381000"/>
          <a:ext cx="3067771" cy="47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From focus groups . Note that</a:t>
          </a:r>
          <a:r>
            <a:rPr lang="en-US" sz="1100" baseline="0" dirty="0"/>
            <a:t> Chinese community uses QQ, a similar site in Chinese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AAAEA-63E2-4824-90BB-5C9B9B41C0C8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6BBEC-7003-4D45-A43E-B62BD28F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6BBEC-7003-4D45-A43E-B62BD28F82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 77% use email on a regular basis, about ¼ aren’t comfortable using attachments.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96ED-02C8-4929-BFF9-1CE374A218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4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96ED-02C8-4929-BFF9-1CE374A218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4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A03C5-A885-4F26-BFC4-ED25B09D4CC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4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7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4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7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0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DC4AE-938E-46C8-9189-CFA3FF2FF99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AA9A9-2B87-456A-89F1-6774A10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Online Community Building and e-Activism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working for us?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39175" cy="46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178731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wwrhah.wordpress.com</a:t>
            </a:r>
          </a:p>
        </p:txBody>
      </p:sp>
    </p:spTree>
    <p:extLst>
      <p:ext uri="{BB962C8B-B14F-4D97-AF65-F5344CB8AC3E}">
        <p14:creationId xmlns:p14="http://schemas.microsoft.com/office/powerpoint/2010/main" val="15311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working for us?</a:t>
            </a:r>
          </a:p>
          <a:p>
            <a:r>
              <a:rPr lang="en-US" dirty="0" smtClean="0"/>
              <a:t>What’s not?</a:t>
            </a:r>
          </a:p>
          <a:p>
            <a:r>
              <a:rPr lang="en-US" dirty="0" smtClean="0"/>
              <a:t>What would we like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89% have cell phones </a:t>
            </a:r>
          </a:p>
          <a:p>
            <a:r>
              <a:rPr lang="en-US" dirty="0" smtClean="0"/>
              <a:t>58% have smart phones</a:t>
            </a:r>
          </a:p>
          <a:p>
            <a:r>
              <a:rPr lang="en-US" dirty="0" smtClean="0"/>
              <a:t>More laptops </a:t>
            </a:r>
            <a:r>
              <a:rPr lang="en-US" dirty="0"/>
              <a:t>(72%) </a:t>
            </a:r>
            <a:r>
              <a:rPr lang="en-US" dirty="0" smtClean="0"/>
              <a:t>&amp; mobile (</a:t>
            </a:r>
            <a:r>
              <a:rPr lang="en-US" dirty="0"/>
              <a:t>smartphone </a:t>
            </a:r>
            <a:r>
              <a:rPr lang="en-US" dirty="0" smtClean="0"/>
              <a:t>&amp; </a:t>
            </a:r>
            <a:r>
              <a:rPr lang="en-US" dirty="0"/>
              <a:t>tablets, 66%) </a:t>
            </a:r>
            <a:r>
              <a:rPr lang="en-US" dirty="0" smtClean="0"/>
              <a:t>than desktops (</a:t>
            </a:r>
            <a:r>
              <a:rPr lang="en-US" dirty="0"/>
              <a:t>55%). </a:t>
            </a:r>
          </a:p>
          <a:p>
            <a:r>
              <a:rPr lang="en-US" dirty="0" smtClean="0"/>
              <a:t>Higher education: more </a:t>
            </a:r>
            <a:r>
              <a:rPr lang="en-US" dirty="0"/>
              <a:t>likely to use and own </a:t>
            </a:r>
            <a:r>
              <a:rPr lang="en-US" dirty="0" smtClean="0"/>
              <a:t>computer</a:t>
            </a:r>
            <a:r>
              <a:rPr lang="en-US" dirty="0"/>
              <a:t>, smartphone or </a:t>
            </a:r>
            <a:r>
              <a:rPr lang="en-US" dirty="0" smtClean="0"/>
              <a:t>tablet.</a:t>
            </a:r>
            <a:endParaRPr lang="en-US" dirty="0"/>
          </a:p>
          <a:p>
            <a:r>
              <a:rPr lang="en-US" dirty="0" smtClean="0"/>
              <a:t>Those </a:t>
            </a:r>
            <a:r>
              <a:rPr lang="en-US" dirty="0"/>
              <a:t>with more than one internet device tend to be younger, male, and have more income.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6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Skills &amp; uses show more gaps than access</a:t>
            </a:r>
          </a:p>
          <a:p>
            <a:endParaRPr lang="en-US" dirty="0"/>
          </a:p>
          <a:p>
            <a:r>
              <a:rPr lang="en-US" dirty="0" smtClean="0"/>
              <a:t>Education &amp; income show greatest differences</a:t>
            </a:r>
            <a:endParaRPr lang="en-US" dirty="0"/>
          </a:p>
          <a:p>
            <a:r>
              <a:rPr lang="en-US" dirty="0" smtClean="0"/>
              <a:t>Age &amp; ethnicity too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About ¼ not </a:t>
            </a:r>
            <a:r>
              <a:rPr lang="en-US" dirty="0"/>
              <a:t>comfortable using attachments.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Focus groups</a:t>
            </a:r>
            <a:r>
              <a:rPr lang="en-US" dirty="0" smtClean="0"/>
              <a:t>: trust, privacy, safety concerns</a:t>
            </a:r>
          </a:p>
          <a:p>
            <a:r>
              <a:rPr lang="en-US" dirty="0" smtClean="0"/>
              <a:t>Less likely to buy online, look for health info, or get computer answers.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9088-F33D-4E41-A744-CA6E166AE4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8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8305800" cy="384268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use by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0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en-US" dirty="0" smtClean="0"/>
              <a:t>53% participate in community group</a:t>
            </a:r>
            <a:endParaRPr lang="en-US" dirty="0"/>
          </a:p>
          <a:p>
            <a:r>
              <a:rPr lang="en-US" dirty="0" smtClean="0"/>
              <a:t>¾ want to share opinion electronically</a:t>
            </a:r>
          </a:p>
          <a:p>
            <a:r>
              <a:rPr lang="en-US" dirty="0" smtClean="0"/>
              <a:t>Email preferred</a:t>
            </a:r>
          </a:p>
          <a:p>
            <a:r>
              <a:rPr lang="en-US" dirty="0" smtClean="0"/>
              <a:t>Facebook mentioned more by least educated in phone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376238"/>
            <a:ext cx="3431061" cy="443021"/>
          </a:xfrm>
        </p:spPr>
        <p:txBody>
          <a:bodyPr/>
          <a:lstStyle/>
          <a:p>
            <a:fld id="{69189088-F33D-4E41-A744-CA6E166AE4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Engagement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35329"/>
              </p:ext>
            </p:extLst>
          </p:nvPr>
        </p:nvGraphicFramePr>
        <p:xfrm>
          <a:off x="2209800" y="3657600"/>
          <a:ext cx="6705600" cy="299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7606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685800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4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73188"/>
            <a:ext cx="7986713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08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165621"/>
              </p:ext>
            </p:extLst>
          </p:nvPr>
        </p:nvGraphicFramePr>
        <p:xfrm>
          <a:off x="914400" y="1524000"/>
          <a:ext cx="7391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17526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Low</a:t>
                      </a:r>
                      <a:r>
                        <a:rPr lang="en-US" sz="3600" baseline="0" dirty="0" smtClean="0"/>
                        <a:t> Tech</a:t>
                      </a:r>
                    </a:p>
                    <a:p>
                      <a:r>
                        <a:rPr lang="en-US" sz="3600" baseline="0" dirty="0" smtClean="0"/>
                        <a:t>Low Engagement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Low Tech</a:t>
                      </a:r>
                    </a:p>
                    <a:p>
                      <a:r>
                        <a:rPr lang="en-US" sz="3600" dirty="0" smtClean="0"/>
                        <a:t>High Engagement</a:t>
                      </a:r>
                      <a:endParaRPr lang="en-US" sz="3600" dirty="0"/>
                    </a:p>
                  </a:txBody>
                  <a:tcPr/>
                </a:tc>
              </a:tr>
              <a:tr h="17526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High Tech</a:t>
                      </a:r>
                    </a:p>
                    <a:p>
                      <a:r>
                        <a:rPr lang="en-US" sz="3600" dirty="0" smtClean="0"/>
                        <a:t>Low</a:t>
                      </a:r>
                      <a:r>
                        <a:rPr lang="en-US" sz="3600" baseline="0" dirty="0" smtClean="0"/>
                        <a:t> Engagement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High Tech</a:t>
                      </a:r>
                    </a:p>
                    <a:p>
                      <a:r>
                        <a:rPr lang="en-US" sz="3600" dirty="0" smtClean="0"/>
                        <a:t>High Engagement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4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89541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Build vs Innovate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Shiny New Object)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developers </a:t>
            </a:r>
            <a:r>
              <a:rPr lang="en-US" dirty="0" smtClean="0"/>
              <a:t>allure</a:t>
            </a:r>
          </a:p>
          <a:p>
            <a:r>
              <a:rPr lang="en-US" dirty="0" smtClean="0"/>
              <a:t>Careful about testing – think small pilots first.</a:t>
            </a:r>
          </a:p>
          <a:p>
            <a:r>
              <a:rPr lang="en-US" dirty="0" smtClean="0"/>
              <a:t>Need to factor in community’s current comfort, communications and learning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3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activities supporting offline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72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topic and plan activities on and offline over 4 months.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00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for </a:t>
            </a:r>
            <a:r>
              <a:rPr lang="en-US" dirty="0" smtClean="0"/>
              <a:t>multilingual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Bing/Google </a:t>
            </a:r>
            <a:r>
              <a:rPr lang="en-US" dirty="0"/>
              <a:t>translate can be </a:t>
            </a:r>
            <a:r>
              <a:rPr lang="en-US" dirty="0" smtClean="0"/>
              <a:t>embedded</a:t>
            </a:r>
          </a:p>
          <a:p>
            <a:pPr lvl="0"/>
            <a:r>
              <a:rPr lang="en-US" dirty="0" smtClean="0"/>
              <a:t>Don’t rely on them</a:t>
            </a:r>
            <a:endParaRPr lang="en-US" dirty="0"/>
          </a:p>
          <a:p>
            <a:pPr lvl="0"/>
            <a:r>
              <a:rPr lang="en-US" dirty="0"/>
              <a:t>Short abstract can be enough to identify interest</a:t>
            </a:r>
          </a:p>
          <a:p>
            <a:pPr lvl="0"/>
            <a:r>
              <a:rPr lang="en-US" dirty="0"/>
              <a:t>Better deep than wide</a:t>
            </a:r>
          </a:p>
          <a:p>
            <a:pPr lvl="0"/>
            <a:r>
              <a:rPr lang="en-US" dirty="0"/>
              <a:t>Consider video shorts </a:t>
            </a:r>
          </a:p>
          <a:p>
            <a:pPr lvl="0"/>
            <a:r>
              <a:rPr lang="en-US" dirty="0"/>
              <a:t>Translation teams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2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good e-civic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Leighninger</a:t>
            </a:r>
            <a:endParaRPr lang="en-US" dirty="0" smtClean="0"/>
          </a:p>
          <a:p>
            <a:r>
              <a:rPr lang="en-US" dirty="0" smtClean="0"/>
              <a:t>America Speaks</a:t>
            </a:r>
          </a:p>
          <a:p>
            <a:endParaRPr lang="en-US" dirty="0"/>
          </a:p>
          <a:p>
            <a:r>
              <a:rPr lang="en-US" smtClean="0"/>
              <a:t>Shelly / Andres’s </a:t>
            </a:r>
            <a:r>
              <a:rPr lang="en-US" dirty="0" smtClean="0"/>
              <a:t>tool?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30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105775" cy="37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3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Idealware</a:t>
            </a:r>
            <a:endParaRPr lang="en-US" dirty="0" smtClean="0"/>
          </a:p>
          <a:p>
            <a:r>
              <a:rPr lang="en-US" dirty="0" smtClean="0"/>
              <a:t>Techsoup.org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00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Taproot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43434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Tweet a message from their web site when you sign up to volunteer.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28860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81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expanding toolkit</a:t>
            </a:r>
            <a:endParaRPr lang="en-US" dirty="0"/>
          </a:p>
        </p:txBody>
      </p:sp>
      <p:pic>
        <p:nvPicPr>
          <p:cNvPr id="8194" name="Picture 2" descr="http://www.pinehurstseattle.org/wp/wp-content/uploads/2014/03/meet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03" y="1260156"/>
            <a:ext cx="16383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82" y="2533242"/>
            <a:ext cx="28384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1" y="1290637"/>
            <a:ext cx="2381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41" y="3223620"/>
            <a:ext cx="195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6" y="3144135"/>
            <a:ext cx="30956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48" y="2014810"/>
            <a:ext cx="1857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69" y="3680820"/>
            <a:ext cx="1477326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9467">
            <a:off x="5696052" y="3462684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8" y="4352332"/>
            <a:ext cx="2019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8" y="2374173"/>
            <a:ext cx="3818404" cy="58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94" y="5524196"/>
            <a:ext cx="1232217" cy="65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8" y="3801787"/>
            <a:ext cx="4557712" cy="4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06" y="1192598"/>
            <a:ext cx="1323976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922" y="4515951"/>
            <a:ext cx="2357438" cy="7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06" y="4734543"/>
            <a:ext cx="2819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0" y="5567981"/>
            <a:ext cx="4785935" cy="4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07" y="5624586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Community Solutions </a:t>
            </a:r>
            <a:br>
              <a:rPr lang="en-US" dirty="0" smtClean="0"/>
            </a:br>
            <a:r>
              <a:rPr lang="en-US" dirty="0" smtClean="0"/>
              <a:t>Nat’l Dialogue on Mental Health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404938"/>
            <a:ext cx="53530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599" y="5791200"/>
            <a:ext cx="6257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http://www.creatingcommunitysolutions.org/resources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16868"/>
            <a:ext cx="513410" cy="36242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INNOVTIONS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Conundrum!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Post it where? How often?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Street kiosk</a:t>
            </a:r>
          </a:p>
          <a:p>
            <a:r>
              <a:rPr lang="en-US" dirty="0" smtClean="0"/>
              <a:t>Newspaper</a:t>
            </a:r>
          </a:p>
          <a:p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32860" y="228600"/>
            <a:ext cx="5143500" cy="6883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working for us?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335501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smtClean="0">
                <a:solidFill>
                  <a:srgbClr val="FF0000"/>
                </a:solidFill>
              </a:rPr>
              <a:t>www.pinehurstseattle.org    (update coming soon)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814"/>
            <a:ext cx="9144000" cy="533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549604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Email List (~400 people)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2186" y="381000"/>
            <a:ext cx="76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F A C E B O </a:t>
            </a:r>
            <a:r>
              <a:rPr lang="en-US" sz="5000" dirty="0" err="1" smtClean="0"/>
              <a:t>O</a:t>
            </a:r>
            <a:r>
              <a:rPr lang="en-US" sz="5000" dirty="0" smtClean="0"/>
              <a:t> 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705600" cy="653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" y="2409825"/>
            <a:ext cx="51816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4820936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01501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We’re</a:t>
            </a:r>
          </a:p>
          <a:p>
            <a:pPr algn="ctr"/>
            <a:r>
              <a:rPr lang="en-US" sz="4800" dirty="0" smtClean="0"/>
              <a:t>Not Embracing</a:t>
            </a:r>
          </a:p>
          <a:p>
            <a:pPr algn="ctr"/>
            <a:r>
              <a:rPr lang="en-US" sz="4800" dirty="0" smtClean="0"/>
              <a:t>(yet)</a:t>
            </a:r>
          </a:p>
        </p:txBody>
      </p:sp>
    </p:spTree>
    <p:extLst>
      <p:ext uri="{BB962C8B-B14F-4D97-AF65-F5344CB8AC3E}">
        <p14:creationId xmlns:p14="http://schemas.microsoft.com/office/powerpoint/2010/main" val="13605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 For Pinehurst?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More involvement </a:t>
            </a:r>
            <a:r>
              <a:rPr lang="en-US" dirty="0" smtClean="0"/>
              <a:t>– We’ve got 400-600 people in a 9600 person neighborhood on our various lists.</a:t>
            </a:r>
          </a:p>
          <a:p>
            <a:pPr lvl="1"/>
            <a:r>
              <a:rPr lang="en-US" dirty="0" smtClean="0"/>
              <a:t>A small fraction of that participate regularly.</a:t>
            </a:r>
          </a:p>
          <a:p>
            <a:r>
              <a:rPr lang="en-US" dirty="0" smtClean="0"/>
              <a:t>More diversity of participation:</a:t>
            </a:r>
          </a:p>
          <a:p>
            <a:pPr lvl="1"/>
            <a:r>
              <a:rPr lang="en-US" dirty="0" smtClean="0"/>
              <a:t>Race, income, renters</a:t>
            </a:r>
          </a:p>
          <a:p>
            <a:pPr lvl="1"/>
            <a:r>
              <a:rPr lang="en-US" dirty="0" smtClean="0"/>
              <a:t>Group 001200-3 has a median income of $26,786 and </a:t>
            </a:r>
            <a:r>
              <a:rPr lang="en-US" dirty="0"/>
              <a:t>is Whites:65.5%, Hispanics:5.1%, Blacks:12.8%, Asians:12.9%, Others:8.8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Group </a:t>
            </a:r>
            <a:r>
              <a:rPr lang="en-US" dirty="0"/>
              <a:t>000600-6 </a:t>
            </a:r>
            <a:r>
              <a:rPr lang="en-US" dirty="0" smtClean="0"/>
              <a:t>has a median income of $75,750 and </a:t>
            </a:r>
            <a:r>
              <a:rPr lang="en-US" dirty="0"/>
              <a:t>is Whites:59.6%, Hispanics:7.1%, Blacks:9.4%, Asians:21.6%, Others:9.4</a:t>
            </a:r>
            <a:r>
              <a:rPr lang="en-US" dirty="0" smtClean="0"/>
              <a:t>%</a:t>
            </a:r>
          </a:p>
          <a:p>
            <a:r>
              <a:rPr lang="en-US" dirty="0" smtClean="0"/>
              <a:t>Other tools?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469</Words>
  <Application>Microsoft Office PowerPoint</Application>
  <PresentationFormat>On-screen Show (4:3)</PresentationFormat>
  <Paragraphs>100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Online Community Building and e-Activism</vt:lpstr>
      <vt:lpstr>PowerPoint Presentation</vt:lpstr>
      <vt:lpstr>An expanding toolkit</vt:lpstr>
      <vt:lpstr>Creating Community Solutions  Nat’l Dialogue on Mental Health</vt:lpstr>
      <vt:lpstr>The Conundrum!</vt:lpstr>
      <vt:lpstr>What’s working for us?</vt:lpstr>
      <vt:lpstr>PowerPoint Presentation</vt:lpstr>
      <vt:lpstr>PowerPoint Presentation</vt:lpstr>
      <vt:lpstr>What Next For Pinehurst?</vt:lpstr>
      <vt:lpstr>What’s working for us?</vt:lpstr>
      <vt:lpstr>Small discussion</vt:lpstr>
      <vt:lpstr>City Data</vt:lpstr>
      <vt:lpstr>Access to devices</vt:lpstr>
      <vt:lpstr>Adoption</vt:lpstr>
      <vt:lpstr>Social media use by age</vt:lpstr>
      <vt:lpstr>Engagement</vt:lpstr>
      <vt:lpstr>PowerPoint Presentation</vt:lpstr>
      <vt:lpstr>PowerPoint Presentation</vt:lpstr>
      <vt:lpstr>Adoption</vt:lpstr>
      <vt:lpstr>Community Build vs Innovate (Shiny New Object)</vt:lpstr>
      <vt:lpstr>Campaigning</vt:lpstr>
      <vt:lpstr>Strategy exercise</vt:lpstr>
      <vt:lpstr>Tips for multilingual</vt:lpstr>
      <vt:lpstr>City resources</vt:lpstr>
      <vt:lpstr>Other good e-civic resources</vt:lpstr>
      <vt:lpstr>PowerPoint Presentation</vt:lpstr>
      <vt:lpstr>PowerPoint Presentation</vt:lpstr>
      <vt:lpstr>Taproot Foundation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Keyes, David</dc:creator>
  <cp:lastModifiedBy>Keyes, David</cp:lastModifiedBy>
  <cp:revision>36</cp:revision>
  <dcterms:created xsi:type="dcterms:W3CDTF">2014-01-23T01:38:59Z</dcterms:created>
  <dcterms:modified xsi:type="dcterms:W3CDTF">2014-03-25T16:27:39Z</dcterms:modified>
</cp:coreProperties>
</file>